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68" r:id="rId6"/>
    <p:sldId id="262" r:id="rId7"/>
    <p:sldId id="263" r:id="rId8"/>
    <p:sldId id="264" r:id="rId9"/>
    <p:sldId id="266" r:id="rId10"/>
    <p:sldId id="265" r:id="rId11"/>
    <p:sldId id="269" r:id="rId12"/>
    <p:sldId id="259" r:id="rId13"/>
    <p:sldId id="26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10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270980306253806"/>
          <c:y val="9.1928663357234791E-2"/>
          <c:w val="0.78479113466345385"/>
          <c:h val="0.70180202929680668"/>
        </c:manualLayout>
      </c:layou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Nota último colocado 1ª fase</c:v>
                </c:pt>
              </c:strCache>
            </c:strRef>
          </c:tx>
          <c:spPr>
            <a:ln w="9525" cap="rnd">
              <a:noFill/>
              <a:prstDash val="sysDot"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square"/>
            <c:size val="15"/>
            <c:spPr>
              <a:solidFill>
                <a:schemeClr val="accent2"/>
              </a:solidFill>
              <a:ln w="9525">
                <a:solidFill>
                  <a:schemeClr val="accent2">
                    <a:lumMod val="20000"/>
                    <a:lumOff val="8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186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Sheet1!$A$2:$A$22</c:f>
              <c:numCache>
                <c:formatCode>General</c:formatCode>
                <c:ptCount val="21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</c:numCache>
            </c:numRef>
          </c:cat>
          <c:val>
            <c:numRef>
              <c:f>Sheet1!$C$2:$C$22</c:f>
              <c:numCache>
                <c:formatCode>0.0</c:formatCode>
                <c:ptCount val="21"/>
                <c:pt idx="0">
                  <c:v>107.8</c:v>
                </c:pt>
                <c:pt idx="1">
                  <c:v>115</c:v>
                </c:pt>
                <c:pt idx="2">
                  <c:v>115.3</c:v>
                </c:pt>
                <c:pt idx="3">
                  <c:v>114.5</c:v>
                </c:pt>
                <c:pt idx="4">
                  <c:v>111.5</c:v>
                </c:pt>
                <c:pt idx="5">
                  <c:v>114</c:v>
                </c:pt>
                <c:pt idx="6">
                  <c:v>132</c:v>
                </c:pt>
                <c:pt idx="7">
                  <c:v>142</c:v>
                </c:pt>
                <c:pt idx="8">
                  <c:v>133</c:v>
                </c:pt>
                <c:pt idx="9">
                  <c:v>139.30000000000001</c:v>
                </c:pt>
                <c:pt idx="10">
                  <c:v>112.8</c:v>
                </c:pt>
                <c:pt idx="11">
                  <c:v>130.30000000000001</c:v>
                </c:pt>
                <c:pt idx="12">
                  <c:v>110</c:v>
                </c:pt>
                <c:pt idx="13">
                  <c:v>112.8</c:v>
                </c:pt>
                <c:pt idx="14">
                  <c:v>117</c:v>
                </c:pt>
                <c:pt idx="15">
                  <c:v>112.3</c:v>
                </c:pt>
                <c:pt idx="16">
                  <c:v>110.8</c:v>
                </c:pt>
                <c:pt idx="17">
                  <c:v>113</c:v>
                </c:pt>
                <c:pt idx="18">
                  <c:v>115.3</c:v>
                </c:pt>
                <c:pt idx="19">
                  <c:v>111.8</c:v>
                </c:pt>
                <c:pt idx="20">
                  <c:v>123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6B-4D81-A044-3990FF97A3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5341968"/>
        <c:axId val="1903517328"/>
      </c:lineChart>
      <c:catAx>
        <c:axId val="1905341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2400000" spcFirstLastPara="1" vertOverflow="ellipsis" wrap="square" anchor="t" anchorCtr="0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3517328"/>
        <c:crosses val="autoZero"/>
        <c:auto val="1"/>
        <c:lblAlgn val="ctr"/>
        <c:lblOffset val="100"/>
        <c:noMultiLvlLbl val="0"/>
      </c:catAx>
      <c:valAx>
        <c:axId val="1903517328"/>
        <c:scaling>
          <c:orientation val="minMax"/>
          <c:max val="2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dirty="0" smtClean="0"/>
                  <a:t>Nota do ultimo </a:t>
                </a:r>
                <a:r>
                  <a:rPr lang="en-US" sz="3200" dirty="0" err="1" smtClean="0"/>
                  <a:t>colocado</a:t>
                </a:r>
                <a:r>
                  <a:rPr lang="en-US" sz="3200" dirty="0" smtClean="0"/>
                  <a:t> </a:t>
                </a:r>
                <a:r>
                  <a:rPr lang="en-US" sz="3200" dirty="0" err="1"/>
                  <a:t>na</a:t>
                </a:r>
                <a:r>
                  <a:rPr lang="en-US" sz="3200" dirty="0"/>
                  <a:t> 1ª </a:t>
                </a:r>
                <a:r>
                  <a:rPr lang="en-US" sz="3200" dirty="0" err="1"/>
                  <a:t>fase</a:t>
                </a:r>
                <a:endParaRPr lang="en-US" sz="3200" dirty="0"/>
              </a:p>
            </c:rich>
          </c:tx>
          <c:layout>
            <c:manualLayout>
              <c:xMode val="edge"/>
              <c:yMode val="edge"/>
              <c:x val="3.3738241006768845E-2"/>
              <c:y val="0.187791489299647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5341968"/>
        <c:crosses val="autoZero"/>
        <c:crossBetween val="between"/>
      </c:valAx>
      <c:spPr>
        <a:solidFill>
          <a:srgbClr val="A5A5A5">
            <a:lumMod val="20000"/>
            <a:lumOff val="80000"/>
            <a:alpha val="33000"/>
          </a:srgbClr>
        </a:solidFill>
        <a:ln>
          <a:noFill/>
        </a:ln>
        <a:effectLst>
          <a:outerShdw blurRad="50800" dist="50800" dir="5400000" algn="ctr" rotWithShape="0">
            <a:srgbClr val="ED7D31">
              <a:lumMod val="20000"/>
              <a:lumOff val="80000"/>
            </a:srgbClr>
          </a:outerShdw>
        </a:effectLst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5" cy="636985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4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ão factua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Informação factual</a:t>
            </a:r>
          </a:p>
        </p:txBody>
      </p:sp>
      <p:sp>
        <p:nvSpPr>
          <p:cNvPr id="108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2" y="10675453"/>
            <a:ext cx="20200057" cy="636985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5"/>
          </a:xfrm>
          <a:prstGeom prst="rect">
            <a:avLst/>
          </a:prstGeom>
        </p:spPr>
        <p:txBody>
          <a:bodyPr numCol="1" spcCol="38100"/>
          <a:lstStyle>
            <a:lvl1pPr marL="0" indent="169021" defTabSz="914400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grafia 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1" y="1523998"/>
            <a:ext cx="18283238" cy="10668004"/>
          </a:xfrm>
          <a:prstGeom prst="rect">
            <a:avLst/>
          </a:prstGeom>
          <a:solidFill>
            <a:srgbClr val="A5300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50" name="Rectangle 7"/>
          <p:cNvSpPr/>
          <p:nvPr/>
        </p:nvSpPr>
        <p:spPr>
          <a:xfrm>
            <a:off x="18540525" y="1523998"/>
            <a:ext cx="5850642" cy="10668004"/>
          </a:xfrm>
          <a:prstGeom prst="rect">
            <a:avLst/>
          </a:prstGeom>
          <a:solidFill>
            <a:srgbClr val="C8C8C8">
              <a:alpha val="50000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51" name="Texto do título"/>
          <p:cNvSpPr txBox="1">
            <a:spLocks noGrp="1"/>
          </p:cNvSpPr>
          <p:nvPr>
            <p:ph type="title"/>
          </p:nvPr>
        </p:nvSpPr>
        <p:spPr>
          <a:xfrm>
            <a:off x="2139694" y="2596894"/>
            <a:ext cx="14630405" cy="6510533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lnSpc>
                <a:spcPct val="90000"/>
              </a:lnSpc>
              <a:defRPr sz="11800" b="0" spc="-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52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2200030" y="9340491"/>
            <a:ext cx="14630402" cy="1828806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FACFC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FACFC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FACFC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FACFC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FACFC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53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23868801" y="12854307"/>
            <a:ext cx="461325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o do título"/>
          <p:cNvSpPr txBox="1">
            <a:spLocks noGrp="1"/>
          </p:cNvSpPr>
          <p:nvPr>
            <p:ph type="title"/>
          </p:nvPr>
        </p:nvSpPr>
        <p:spPr>
          <a:xfrm>
            <a:off x="505838" y="2247675"/>
            <a:ext cx="5894964" cy="9202367"/>
          </a:xfrm>
          <a:prstGeom prst="rect">
            <a:avLst/>
          </a:prstGeom>
        </p:spPr>
        <p:txBody>
          <a:bodyPr lIns="45718" tIns="45718" rIns="45718" bIns="45718" anchor="ctr"/>
          <a:lstStyle>
            <a:lvl1pPr defTabSz="1828800">
              <a:lnSpc>
                <a:spcPct val="90000"/>
              </a:lnSpc>
              <a:defRPr sz="7200" b="0" spc="-1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61" name="Nível um…"/>
          <p:cNvSpPr txBox="1">
            <a:spLocks noGrp="1"/>
          </p:cNvSpPr>
          <p:nvPr>
            <p:ph type="body" idx="1"/>
          </p:nvPr>
        </p:nvSpPr>
        <p:spPr>
          <a:xfrm>
            <a:off x="7738536" y="1728216"/>
            <a:ext cx="14630402" cy="10241282"/>
          </a:xfrm>
          <a:prstGeom prst="rect">
            <a:avLst/>
          </a:prstGeom>
        </p:spPr>
        <p:txBody>
          <a:bodyPr lIns="45718" tIns="45718" rIns="45718" bIns="45718" numCol="1" spcCol="38100" anchor="ctr"/>
          <a:lstStyle>
            <a:lvl1pPr marL="365758" indent="-365758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412238" indent="-406400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377438" indent="-457200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357152" indent="-522514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271552" indent="-522513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62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2099646" y="12967729"/>
            <a:ext cx="461325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17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o do título"/>
          <p:cNvSpPr txBox="1">
            <a:spLocks noGrp="1"/>
          </p:cNvSpPr>
          <p:nvPr>
            <p:ph type="title"/>
          </p:nvPr>
        </p:nvSpPr>
        <p:spPr>
          <a:xfrm>
            <a:off x="7735823" y="2596894"/>
            <a:ext cx="14630402" cy="6510533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lnSpc>
                <a:spcPct val="90000"/>
              </a:lnSpc>
              <a:defRPr sz="11800" b="0" spc="-20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73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7772400" y="9345168"/>
            <a:ext cx="14630400" cy="1828806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32323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32323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32323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32323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32323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801352" y="12854307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18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o do título"/>
          <p:cNvSpPr txBox="1">
            <a:spLocks noGrp="1"/>
          </p:cNvSpPr>
          <p:nvPr>
            <p:ph type="title"/>
          </p:nvPr>
        </p:nvSpPr>
        <p:spPr>
          <a:xfrm>
            <a:off x="505838" y="2247675"/>
            <a:ext cx="5894964" cy="9202367"/>
          </a:xfrm>
          <a:prstGeom prst="rect">
            <a:avLst/>
          </a:prstGeom>
        </p:spPr>
        <p:txBody>
          <a:bodyPr lIns="45718" tIns="45718" rIns="45718" bIns="45718" anchor="ctr"/>
          <a:lstStyle>
            <a:lvl1pPr defTabSz="1828800">
              <a:lnSpc>
                <a:spcPct val="90000"/>
              </a:lnSpc>
              <a:defRPr sz="7200" b="0" spc="-1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86" name="Nível um…"/>
          <p:cNvSpPr txBox="1">
            <a:spLocks noGrp="1"/>
          </p:cNvSpPr>
          <p:nvPr>
            <p:ph type="body" sz="half" idx="1"/>
          </p:nvPr>
        </p:nvSpPr>
        <p:spPr>
          <a:xfrm>
            <a:off x="8019290" y="1737360"/>
            <a:ext cx="6949446" cy="10241282"/>
          </a:xfrm>
          <a:prstGeom prst="rect">
            <a:avLst/>
          </a:prstGeom>
        </p:spPr>
        <p:txBody>
          <a:bodyPr lIns="45718" tIns="45718" rIns="45718" bIns="45718" numCol="1" spcCol="38100" anchor="ctr"/>
          <a:lstStyle>
            <a:lvl1pPr marL="365758" indent="-365758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412238" indent="-406400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377438" indent="-457200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357152" indent="-522514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271552" indent="-522513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639860" y="12871279"/>
            <a:ext cx="461325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23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5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Nível um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8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2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19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o do título"/>
          <p:cNvSpPr txBox="1">
            <a:spLocks noGrp="1"/>
          </p:cNvSpPr>
          <p:nvPr>
            <p:ph type="title"/>
          </p:nvPr>
        </p:nvSpPr>
        <p:spPr>
          <a:xfrm>
            <a:off x="505838" y="2247675"/>
            <a:ext cx="5894964" cy="9202367"/>
          </a:xfrm>
          <a:prstGeom prst="rect">
            <a:avLst/>
          </a:prstGeom>
        </p:spPr>
        <p:txBody>
          <a:bodyPr lIns="45718" tIns="45718" rIns="45718" bIns="45718" anchor="ctr"/>
          <a:lstStyle>
            <a:lvl1pPr defTabSz="1828800">
              <a:lnSpc>
                <a:spcPct val="90000"/>
              </a:lnSpc>
              <a:defRPr sz="7200" b="0" spc="-1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99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7735823" y="2047170"/>
            <a:ext cx="6949442" cy="1615443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1828800">
              <a:spcBef>
                <a:spcPts val="0"/>
              </a:spcBef>
              <a:buSzTx/>
              <a:buNone/>
              <a:defRPr sz="400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0" defTabSz="1828800">
              <a:spcBef>
                <a:spcPts val="0"/>
              </a:spcBef>
              <a:buSzTx/>
              <a:buNone/>
              <a:defRPr sz="400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0" defTabSz="1828800">
              <a:spcBef>
                <a:spcPts val="0"/>
              </a:spcBef>
              <a:buSzTx/>
              <a:buNone/>
              <a:defRPr sz="400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0" defTabSz="1828800">
              <a:spcBef>
                <a:spcPts val="0"/>
              </a:spcBef>
              <a:buSzTx/>
              <a:buNone/>
              <a:defRPr sz="400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0" defTabSz="1828800">
              <a:spcBef>
                <a:spcPts val="0"/>
              </a:spcBef>
              <a:buSzTx/>
              <a:buNone/>
              <a:defRPr sz="400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0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5636926" y="2047170"/>
            <a:ext cx="6949442" cy="1626344"/>
          </a:xfrm>
          <a:prstGeom prst="rect">
            <a:avLst/>
          </a:prstGeom>
        </p:spPr>
        <p:txBody>
          <a:bodyPr lIns="45718" tIns="45718" rIns="45718" bIns="45718" numCol="1" spcCol="38100" anchor="b"/>
          <a:lstStyle/>
          <a:p>
            <a:endParaRPr/>
          </a:p>
        </p:txBody>
      </p:sp>
      <p:pic>
        <p:nvPicPr>
          <p:cNvPr id="20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658328" y="12857771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21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o do título"/>
          <p:cNvSpPr txBox="1">
            <a:spLocks noGrp="1"/>
          </p:cNvSpPr>
          <p:nvPr>
            <p:ph type="title"/>
          </p:nvPr>
        </p:nvSpPr>
        <p:spPr>
          <a:xfrm>
            <a:off x="505838" y="2247675"/>
            <a:ext cx="5894964" cy="9202367"/>
          </a:xfrm>
          <a:prstGeom prst="rect">
            <a:avLst/>
          </a:prstGeom>
        </p:spPr>
        <p:txBody>
          <a:bodyPr lIns="45718" tIns="45718" rIns="45718" bIns="45718" anchor="ctr"/>
          <a:lstStyle>
            <a:lvl1pPr defTabSz="1828800">
              <a:lnSpc>
                <a:spcPct val="90000"/>
              </a:lnSpc>
              <a:defRPr sz="7200" b="0" spc="-1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pic>
        <p:nvPicPr>
          <p:cNvPr id="21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806112" y="12876240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676803" y="12935120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23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Texto do título"/>
          <p:cNvSpPr txBox="1">
            <a:spLocks noGrp="1"/>
          </p:cNvSpPr>
          <p:nvPr>
            <p:ph type="title"/>
          </p:nvPr>
        </p:nvSpPr>
        <p:spPr>
          <a:xfrm>
            <a:off x="512062" y="2286000"/>
            <a:ext cx="5669285" cy="475488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lnSpc>
                <a:spcPct val="90000"/>
              </a:lnSpc>
              <a:defRPr sz="6400" b="0" spc="-1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233" name="Nível um…"/>
          <p:cNvSpPr txBox="1">
            <a:spLocks noGrp="1"/>
          </p:cNvSpPr>
          <p:nvPr>
            <p:ph type="body" idx="1"/>
          </p:nvPr>
        </p:nvSpPr>
        <p:spPr>
          <a:xfrm>
            <a:off x="7867846" y="1635817"/>
            <a:ext cx="14630402" cy="10241282"/>
          </a:xfrm>
          <a:prstGeom prst="rect">
            <a:avLst/>
          </a:prstGeom>
        </p:spPr>
        <p:txBody>
          <a:bodyPr lIns="45718" tIns="45718" rIns="45718" bIns="45718" numCol="1" spcCol="38100" anchor="ctr"/>
          <a:lstStyle>
            <a:lvl1pPr marL="365758" indent="-365758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412238" indent="-406400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377438" indent="-457200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357152" indent="-522514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271552" indent="-522513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3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12064" y="6988350"/>
            <a:ext cx="5669280" cy="4643985"/>
          </a:xfrm>
          <a:prstGeom prst="rect">
            <a:avLst/>
          </a:prstGeom>
        </p:spPr>
        <p:txBody>
          <a:bodyPr lIns="45718" tIns="45718" rIns="45718" bIns="45718" numCol="1" spcCol="38100"/>
          <a:lstStyle/>
          <a:p>
            <a:endParaRPr/>
          </a:p>
        </p:txBody>
      </p:sp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658328" y="12854307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24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exto do título"/>
          <p:cNvSpPr txBox="1">
            <a:spLocks noGrp="1"/>
          </p:cNvSpPr>
          <p:nvPr>
            <p:ph type="title"/>
          </p:nvPr>
        </p:nvSpPr>
        <p:spPr>
          <a:xfrm>
            <a:off x="512062" y="2286000"/>
            <a:ext cx="5669285" cy="475488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lnSpc>
                <a:spcPct val="90000"/>
              </a:lnSpc>
              <a:defRPr sz="6400" b="0" spc="-1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247" name="Picture Placeholder 2"/>
          <p:cNvSpPr>
            <a:spLocks noGrp="1"/>
          </p:cNvSpPr>
          <p:nvPr>
            <p:ph type="pic" idx="21"/>
          </p:nvPr>
        </p:nvSpPr>
        <p:spPr>
          <a:xfrm>
            <a:off x="7141288" y="1534838"/>
            <a:ext cx="16230461" cy="1066190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48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512062" y="6986016"/>
            <a:ext cx="5669285" cy="4645158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1828800">
              <a:lnSpc>
                <a:spcPct val="100000"/>
              </a:lnSpc>
              <a:spcBef>
                <a:spcPts val="2400"/>
              </a:spcBef>
              <a:buSzTx/>
              <a:buNone/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0" defTabSz="1828800">
              <a:lnSpc>
                <a:spcPct val="100000"/>
              </a:lnSpc>
              <a:spcBef>
                <a:spcPts val="2400"/>
              </a:spcBef>
              <a:buSzTx/>
              <a:buNone/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0" defTabSz="1828800">
              <a:lnSpc>
                <a:spcPct val="100000"/>
              </a:lnSpc>
              <a:spcBef>
                <a:spcPts val="2400"/>
              </a:spcBef>
              <a:buSzTx/>
              <a:buNone/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0" defTabSz="1828800">
              <a:lnSpc>
                <a:spcPct val="100000"/>
              </a:lnSpc>
              <a:spcBef>
                <a:spcPts val="2400"/>
              </a:spcBef>
              <a:buSzTx/>
              <a:buNone/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0" defTabSz="1828800">
              <a:lnSpc>
                <a:spcPct val="100000"/>
              </a:lnSpc>
              <a:spcBef>
                <a:spcPts val="2400"/>
              </a:spcBef>
              <a:buSzTx/>
              <a:buNone/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602912" y="12869141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25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5" cy="636986"/>
          </a:xfrm>
          <a:prstGeom prst="rect">
            <a:avLst/>
          </a:prstGeom>
        </p:spPr>
        <p:txBody>
          <a:bodyPr lIns="45718" tIns="45718" rIns="45718" bIns="45718" numCol="1" spcCol="3810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indent="-365760" defTabSz="825500">
              <a:lnSpc>
                <a:spcPct val="100000"/>
              </a:lnSpc>
              <a:spcBef>
                <a:spcPts val="0"/>
              </a:spcBef>
              <a:buSzPct val="100000"/>
              <a:buChar char="●"/>
              <a:defRPr sz="36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331720" indent="-411477" defTabSz="825500">
              <a:lnSpc>
                <a:spcPct val="100000"/>
              </a:lnSpc>
              <a:spcBef>
                <a:spcPts val="0"/>
              </a:spcBef>
              <a:buSzPct val="100000"/>
              <a:buChar char="●"/>
              <a:defRPr sz="36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304902" indent="-470261" defTabSz="825500">
              <a:lnSpc>
                <a:spcPct val="100000"/>
              </a:lnSpc>
              <a:spcBef>
                <a:spcPts val="0"/>
              </a:spcBef>
              <a:buSzPct val="100000"/>
              <a:buChar char="●"/>
              <a:defRPr sz="36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219302" indent="-470260" defTabSz="825500">
              <a:lnSpc>
                <a:spcPct val="100000"/>
              </a:lnSpc>
              <a:spcBef>
                <a:spcPts val="0"/>
              </a:spcBef>
              <a:buSzPct val="100000"/>
              <a:buChar char="●"/>
              <a:defRPr sz="36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Autor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1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3"/>
            <a:ext cx="21971005" cy="4648202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lnSpc>
                <a:spcPct val="90000"/>
              </a:lnSpc>
              <a:defRPr sz="11600" b="0" spc="-232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Título da apresentação</a:t>
            </a:r>
          </a:p>
        </p:txBody>
      </p:sp>
      <p:sp>
        <p:nvSpPr>
          <p:cNvPr id="262" name="Nível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3" y="7223190"/>
            <a:ext cx="21971002" cy="1905003"/>
          </a:xfrm>
          <a:prstGeom prst="rect">
            <a:avLst/>
          </a:prstGeom>
        </p:spPr>
        <p:txBody>
          <a:bodyPr lIns="45718" tIns="45718" rIns="45718" bIns="45718" numCol="1" spcCol="38100" anchor="ctr"/>
          <a:lstStyle/>
          <a:p>
            <a:pPr marL="0" lvl="4" indent="5724142" defTabSz="346708">
              <a:lnSpc>
                <a:spcPct val="100000"/>
              </a:lnSpc>
              <a:spcBef>
                <a:spcPts val="200"/>
              </a:spcBef>
              <a:buSzTx/>
              <a:buNone/>
              <a:defRPr sz="23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Subtítulo da apresentação
</a:t>
            </a:r>
          </a:p>
        </p:txBody>
      </p:sp>
      <p:sp>
        <p:nvSpPr>
          <p:cNvPr id="263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23868801" y="12854307"/>
            <a:ext cx="461325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grafia alterna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diapositivo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diapositivo</a:t>
            </a:r>
          </a:p>
        </p:txBody>
      </p:sp>
      <p:sp>
        <p:nvSpPr>
          <p:cNvPr id="34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diapositivo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diapositiv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diapositivo</a:t>
            </a:r>
          </a:p>
        </p:txBody>
      </p:sp>
      <p:sp>
        <p:nvSpPr>
          <p:cNvPr id="43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diapositivo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um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defTabSz="914400"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diapositivo com marcas</a:t>
            </a:r>
          </a:p>
        </p:txBody>
      </p:sp>
      <p:sp>
        <p:nvSpPr>
          <p:cNvPr id="4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diapositivo com marcas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s e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diapositivo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>
            <a:lvl1pPr defTabSz="914400"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diapositivo com marcas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diapositiv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diapositivo</a:t>
            </a:r>
          </a:p>
        </p:txBody>
      </p:sp>
      <p:sp>
        <p:nvSpPr>
          <p:cNvPr id="6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de secção</a:t>
            </a:r>
          </a:p>
        </p:txBody>
      </p:sp>
      <p:sp>
        <p:nvSpPr>
          <p:cNvPr id="72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diapositiv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r>
              <a:t>Título do diapositivo</a:t>
            </a:r>
          </a:p>
        </p:txBody>
      </p:sp>
      <p:sp>
        <p:nvSpPr>
          <p:cNvPr id="80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diapositivo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da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um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Tópicos da agenda</a:t>
            </a:r>
          </a:p>
        </p:txBody>
      </p:sp>
      <p:sp>
        <p:nvSpPr>
          <p:cNvPr id="91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do diapositivo com marcas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jpg"/><Relationship Id="rId5" Type="http://schemas.openxmlformats.org/officeDocument/2006/relationships/hyperlink" Target="https://paginas.fe.up.pt/~estudar/memg/" TargetMode="Externa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7.png"/><Relationship Id="rId7" Type="http://schemas.openxmlformats.org/officeDocument/2006/relationships/image" Target="../media/image2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hyperlink" Target="https://paginas.fe.up.pt/~mentoriafeup/" TargetMode="Externa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emf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tângulo"/>
          <p:cNvSpPr/>
          <p:nvPr/>
        </p:nvSpPr>
        <p:spPr>
          <a:xfrm>
            <a:off x="1391866" y="7334782"/>
            <a:ext cx="9701494" cy="857190"/>
          </a:xfrm>
          <a:prstGeom prst="rect">
            <a:avLst/>
          </a:prstGeom>
          <a:solidFill>
            <a:srgbClr val="FFFFFF"/>
          </a:solidFill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2438337">
              <a:defRPr sz="24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273" name="Retângulo"/>
          <p:cNvSpPr/>
          <p:nvPr/>
        </p:nvSpPr>
        <p:spPr>
          <a:xfrm>
            <a:off x="1391866" y="8306562"/>
            <a:ext cx="7555059" cy="857190"/>
          </a:xfrm>
          <a:prstGeom prst="rect">
            <a:avLst/>
          </a:prstGeom>
          <a:solidFill>
            <a:srgbClr val="FFFFFF"/>
          </a:solidFill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2438337">
              <a:defRPr sz="24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274" name="TextBox 1"/>
          <p:cNvSpPr txBox="1"/>
          <p:nvPr/>
        </p:nvSpPr>
        <p:spPr>
          <a:xfrm>
            <a:off x="1567088" y="7270958"/>
            <a:ext cx="9119788" cy="195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lnSpc>
                <a:spcPts val="7500"/>
              </a:lnSpc>
              <a:defRPr sz="6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pt-PT" dirty="0">
                <a:solidFill>
                  <a:srgbClr val="8C2D19"/>
                </a:solidFill>
              </a:rPr>
              <a:t>ENGENHARIA DE MINAS E </a:t>
            </a:r>
            <a:r>
              <a:rPr lang="pt-PT" dirty="0" smtClean="0">
                <a:solidFill>
                  <a:srgbClr val="8C2D19"/>
                </a:solidFill>
              </a:rPr>
              <a:t>GEO-AMBIENTE</a:t>
            </a:r>
            <a:endParaRPr lang="pt-PT" dirty="0">
              <a:solidFill>
                <a:srgbClr val="8C2D19"/>
              </a:solidFill>
            </a:endParaRPr>
          </a:p>
        </p:txBody>
      </p:sp>
      <p:sp>
        <p:nvSpPr>
          <p:cNvPr id="275" name="Retângulo"/>
          <p:cNvSpPr/>
          <p:nvPr/>
        </p:nvSpPr>
        <p:spPr>
          <a:xfrm>
            <a:off x="1353766" y="965765"/>
            <a:ext cx="3617781" cy="113246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2438337"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6" name="Retângulo"/>
          <p:cNvSpPr/>
          <p:nvPr/>
        </p:nvSpPr>
        <p:spPr>
          <a:xfrm>
            <a:off x="1353766" y="2179856"/>
            <a:ext cx="4637611" cy="8934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2438337"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Retângulo"/>
          <p:cNvSpPr/>
          <p:nvPr/>
        </p:nvSpPr>
        <p:spPr>
          <a:xfrm>
            <a:off x="1353766" y="3154897"/>
            <a:ext cx="5681015" cy="8934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2438337"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8" name="TextBox 1"/>
          <p:cNvSpPr txBox="1"/>
          <p:nvPr/>
        </p:nvSpPr>
        <p:spPr>
          <a:xfrm>
            <a:off x="1644619" y="1162700"/>
            <a:ext cx="5497041" cy="2927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lnSpc>
                <a:spcPts val="7500"/>
              </a:lnSpc>
              <a:defRPr sz="60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9500" dirty="0"/>
              <a:t>FEUP</a:t>
            </a:r>
            <a:r>
              <a:rPr dirty="0"/>
              <a:t/>
            </a:r>
            <a:br>
              <a:rPr dirty="0"/>
            </a:br>
            <a:r>
              <a:rPr dirty="0"/>
              <a:t>UM MUNDO</a:t>
            </a:r>
          </a:p>
          <a:p>
            <a:pPr defTabSz="457200">
              <a:lnSpc>
                <a:spcPts val="7500"/>
              </a:lnSpc>
              <a:defRPr sz="60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À TUA ESPERA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264" y="12231239"/>
            <a:ext cx="1282557" cy="128255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7645752" y="958029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921571" y="12091269"/>
            <a:ext cx="854145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https://paginas.fe.up.pt/~estudar/memg/</a:t>
            </a:r>
            <a:endParaRPr lang="en-GB" dirty="0"/>
          </a:p>
        </p:txBody>
      </p:sp>
      <p:sp>
        <p:nvSpPr>
          <p:cNvPr id="14" name="Rectangle 4"/>
          <p:cNvSpPr txBox="1"/>
          <p:nvPr/>
        </p:nvSpPr>
        <p:spPr>
          <a:xfrm>
            <a:off x="6589565" y="2137862"/>
            <a:ext cx="16664012" cy="1825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5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PT" sz="4000" dirty="0" smtClean="0"/>
              <a:t>Oportunidade para fazer um período de  mobilidade em outra universidade (nacional ou internacional) </a:t>
            </a:r>
            <a:endParaRPr sz="4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0" y="3823956"/>
            <a:ext cx="14006513" cy="8898255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3564968" y="4287812"/>
            <a:ext cx="10504885" cy="7333562"/>
            <a:chOff x="14609618" y="4961474"/>
            <a:chExt cx="8977746" cy="62674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r="3933"/>
            <a:stretch/>
          </p:blipFill>
          <p:spPr>
            <a:xfrm>
              <a:off x="14647465" y="4961474"/>
              <a:ext cx="8939899" cy="626745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4609618" y="4961474"/>
              <a:ext cx="1330037" cy="296326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5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50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7645752" y="958029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309716" y="11660192"/>
            <a:ext cx="854145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  <a:hlinkClick r:id="rId5"/>
              </a:rPr>
              <a:t>https://paginas.fe.up.pt/~mentoriafeup/</a:t>
            </a:r>
            <a:endParaRPr lang="en-GB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D0D07380-B8FC-4A73-93AA-6DB2493FEBBD}"/>
              </a:ext>
            </a:extLst>
          </p:cNvPr>
          <p:cNvSpPr txBox="1">
            <a:spLocks/>
          </p:cNvSpPr>
          <p:nvPr/>
        </p:nvSpPr>
        <p:spPr>
          <a:xfrm>
            <a:off x="5283809" y="2243294"/>
            <a:ext cx="16973518" cy="12272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400" b="1" dirty="0" err="1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Mentoria</a:t>
            </a:r>
            <a:r>
              <a:rPr lang="pt-PT" sz="4400" b="1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 FEUP - Integrar, Pertencer, Apoiar e Partilhar</a:t>
            </a:r>
          </a:p>
          <a:p>
            <a:pPr algn="ctr"/>
            <a:endParaRPr lang="pt-PT" sz="600" b="1" dirty="0">
              <a:solidFill>
                <a:schemeClr val="tx2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PT" sz="3200" b="1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Programa de </a:t>
            </a:r>
            <a:r>
              <a:rPr lang="pt-PT" sz="3200" b="1" dirty="0" err="1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Mentoria</a:t>
            </a:r>
            <a:r>
              <a:rPr lang="pt-PT" sz="3200" b="1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PT" sz="3200" b="1" dirty="0" smtClean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Interpares</a:t>
            </a:r>
            <a:endParaRPr lang="pt-PT" sz="3200" b="1" dirty="0">
              <a:solidFill>
                <a:schemeClr val="tx2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CaixaDeTexto 51">
            <a:extLst>
              <a:ext uri="{FF2B5EF4-FFF2-40B4-BE49-F238E27FC236}">
                <a16:creationId xmlns:a16="http://schemas.microsoft.com/office/drawing/2014/main" id="{12BB3F8D-4F03-41E0-8E56-405956B53CC0}"/>
              </a:ext>
            </a:extLst>
          </p:cNvPr>
          <p:cNvSpPr txBox="1"/>
          <p:nvPr/>
        </p:nvSpPr>
        <p:spPr>
          <a:xfrm>
            <a:off x="1334244" y="4231560"/>
            <a:ext cx="2183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3600" b="1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Estudantes do curso de anos mais avançados ajudam os novos estudantes  em diversas áreas</a:t>
            </a:r>
            <a:r>
              <a:rPr lang="pt-PT" sz="3600" b="1" dirty="0" smtClean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:</a:t>
            </a:r>
            <a:endParaRPr lang="pt-PT" sz="3600" b="1" dirty="0">
              <a:solidFill>
                <a:schemeClr val="tx2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CaixaDeTexto 17">
            <a:extLst>
              <a:ext uri="{FF2B5EF4-FFF2-40B4-BE49-F238E27FC236}">
                <a16:creationId xmlns:a16="http://schemas.microsoft.com/office/drawing/2014/main" id="{31A16335-58EA-4C23-976C-A56A59D7A337}"/>
              </a:ext>
            </a:extLst>
          </p:cNvPr>
          <p:cNvSpPr txBox="1"/>
          <p:nvPr/>
        </p:nvSpPr>
        <p:spPr>
          <a:xfrm>
            <a:off x="1717804" y="5378846"/>
            <a:ext cx="208968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pt-PT" sz="3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FEUP e U. Porto: serviços académicos, centro de informática, reprografia; cantinas, alojamento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pt-PT" sz="3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Integração Social e Emocional: convite para convívios e eventos de lazer, conversar, dar conselhos;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pt-PT" sz="3200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rPr>
              <a:t>Apoio Académico: onde obter os materiais de estudo, melhores estratégias e métodos de trabalho.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t="7059"/>
          <a:stretch/>
        </p:blipFill>
        <p:spPr>
          <a:xfrm>
            <a:off x="14965770" y="8815544"/>
            <a:ext cx="4069080" cy="2655789"/>
          </a:xfrm>
          <a:prstGeom prst="rect">
            <a:avLst/>
          </a:prstGeom>
        </p:spPr>
      </p:pic>
      <p:sp>
        <p:nvSpPr>
          <p:cNvPr id="21" name="CaixaDeTexto 51">
            <a:extLst>
              <a:ext uri="{FF2B5EF4-FFF2-40B4-BE49-F238E27FC236}">
                <a16:creationId xmlns:a16="http://schemas.microsoft.com/office/drawing/2014/main" id="{87AE443D-BE84-4078-8A96-B4989E86BAF1}"/>
              </a:ext>
            </a:extLst>
          </p:cNvPr>
          <p:cNvSpPr txBox="1"/>
          <p:nvPr/>
        </p:nvSpPr>
        <p:spPr>
          <a:xfrm>
            <a:off x="7903174" y="8867120"/>
            <a:ext cx="74065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solidFill>
                  <a:srgbClr val="A62F1C"/>
                </a:solidFill>
                <a:latin typeface="Trebuchet MS" panose="020B0603020202020204" pitchFamily="34" charset="0"/>
              </a:rPr>
              <a:t>Conhecer “os cantos à casa”</a:t>
            </a:r>
          </a:p>
          <a:p>
            <a:r>
              <a:rPr lang="pt-PT" sz="2800" b="1" dirty="0">
                <a:solidFill>
                  <a:srgbClr val="A62F1C"/>
                </a:solidFill>
                <a:latin typeface="Trebuchet MS" panose="020B0603020202020204" pitchFamily="34" charset="0"/>
              </a:rPr>
              <a:t>Onde tratar dos mais diversos assuntos?</a:t>
            </a:r>
          </a:p>
          <a:p>
            <a:r>
              <a:rPr lang="pt-PT" sz="2800" b="1" dirty="0">
                <a:solidFill>
                  <a:srgbClr val="A62F1C"/>
                </a:solidFill>
                <a:latin typeface="Trebuchet MS" panose="020B0603020202020204" pitchFamily="34" charset="0"/>
              </a:rPr>
              <a:t>Qual o melhor local para estudar?</a:t>
            </a:r>
          </a:p>
          <a:p>
            <a:r>
              <a:rPr lang="pt-PT" sz="2800" b="1" dirty="0">
                <a:solidFill>
                  <a:srgbClr val="A62F1C"/>
                </a:solidFill>
                <a:latin typeface="Trebuchet MS" panose="020B0603020202020204" pitchFamily="34" charset="0"/>
              </a:rPr>
              <a:t>Qual o melhor sítio para almoçar?</a:t>
            </a:r>
          </a:p>
          <a:p>
            <a:r>
              <a:rPr lang="pt-PT" sz="2800" b="1" dirty="0">
                <a:solidFill>
                  <a:srgbClr val="A62F1C"/>
                </a:solidFill>
                <a:latin typeface="Trebuchet MS" panose="020B0603020202020204" pitchFamily="34" charset="0"/>
              </a:rPr>
              <a:t>Como consultar horários?</a:t>
            </a:r>
          </a:p>
          <a:p>
            <a:r>
              <a:rPr lang="pt-PT" sz="2800" b="1" dirty="0">
                <a:solidFill>
                  <a:srgbClr val="A62F1C"/>
                </a:solidFill>
                <a:latin typeface="Trebuchet MS" panose="020B0603020202020204" pitchFamily="34" charset="0"/>
              </a:rPr>
              <a:t>Em que dias são as festas?</a:t>
            </a:r>
          </a:p>
          <a:p>
            <a:r>
              <a:rPr lang="pt-PT" sz="2800" b="1" dirty="0">
                <a:solidFill>
                  <a:srgbClr val="A62F1C"/>
                </a:solidFill>
                <a:latin typeface="Trebuchet MS" panose="020B0603020202020204" pitchFamily="34" charset="0"/>
              </a:rPr>
              <a:t>Calendários de exames…</a:t>
            </a:r>
          </a:p>
        </p:txBody>
      </p:sp>
      <p:pic>
        <p:nvPicPr>
          <p:cNvPr id="22" name="Picture 21" descr="A group of people sitting on the grass&#10;&#10;Description automatically generated with medium confidence">
            <a:extLst>
              <a:ext uri="{FF2B5EF4-FFF2-40B4-BE49-F238E27FC236}">
                <a16:creationId xmlns:a16="http://schemas.microsoft.com/office/drawing/2014/main" id="{8BDAA5CD-82AF-402E-87BA-922DEAB091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8" t="13170" r="4425" b="9896"/>
          <a:stretch/>
        </p:blipFill>
        <p:spPr>
          <a:xfrm>
            <a:off x="19580442" y="8814533"/>
            <a:ext cx="4310521" cy="265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2" t="20936" r="3581" b="15427"/>
          <a:stretch/>
        </p:blipFill>
        <p:spPr>
          <a:xfrm rot="10800000">
            <a:off x="641904" y="8867120"/>
            <a:ext cx="6988474" cy="3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5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5921216" y="1589150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pic>
        <p:nvPicPr>
          <p:cNvPr id="14" name="Mined Over Matter The Future of Autonomous Operation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10.171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45532" y="3057552"/>
            <a:ext cx="18041631" cy="101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7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7645752" y="949281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0988" y="9860578"/>
            <a:ext cx="9060871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DIREÇÃO DO CICLO DE ESTUDOS</a:t>
            </a:r>
          </a:p>
          <a:p>
            <a:r>
              <a:rPr lang="pt-PT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Prof. M. Lurdes Dinis / </a:t>
            </a:r>
            <a:r>
              <a:rPr lang="pt-PT" dirty="0">
                <a:solidFill>
                  <a:srgbClr val="000000"/>
                </a:solidFill>
                <a:latin typeface="Trebuchet MS" panose="020B0603020202020204" pitchFamily="34" charset="0"/>
              </a:rPr>
              <a:t>Prof. </a:t>
            </a:r>
            <a:r>
              <a:rPr lang="pt-PT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M. Cristina </a:t>
            </a:r>
            <a:r>
              <a:rPr lang="pt-PT" dirty="0">
                <a:solidFill>
                  <a:srgbClr val="000000"/>
                </a:solidFill>
                <a:latin typeface="Trebuchet MS" panose="020B0603020202020204" pitchFamily="34" charset="0"/>
              </a:rPr>
              <a:t>Vila</a:t>
            </a:r>
            <a:endParaRPr lang="pt-PT" b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pt-PT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Departamento </a:t>
            </a:r>
            <a:r>
              <a:rPr lang="pt-PT" dirty="0">
                <a:solidFill>
                  <a:srgbClr val="000000"/>
                </a:solidFill>
                <a:latin typeface="Trebuchet MS" panose="020B0603020202020204" pitchFamily="34" charset="0"/>
              </a:rPr>
              <a:t>de Engenharia de Minas</a:t>
            </a:r>
          </a:p>
          <a:p>
            <a:r>
              <a:rPr lang="pt-PT" dirty="0">
                <a:solidFill>
                  <a:srgbClr val="000000"/>
                </a:solidFill>
                <a:latin typeface="Trebuchet MS" panose="020B0603020202020204" pitchFamily="34" charset="0"/>
              </a:rPr>
              <a:t>E-mail: </a:t>
            </a:r>
            <a:r>
              <a:rPr lang="pt-PT" b="1" u="sng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mldinis@fe.up.pt / mvila@fe.up.pt</a:t>
            </a:r>
            <a:r>
              <a:rPr lang="pt-PT" b="1" dirty="0">
                <a:solidFill>
                  <a:srgbClr val="000000"/>
                </a:solidFill>
                <a:latin typeface="Trebuchet MS" panose="020B0603020202020204" pitchFamily="34" charset="0"/>
              </a:rPr>
              <a:t/>
            </a:r>
            <a:br>
              <a:rPr lang="pt-PT" b="1" dirty="0">
                <a:solidFill>
                  <a:srgbClr val="000000"/>
                </a:solidFill>
                <a:latin typeface="Trebuchet MS" panose="020B0603020202020204" pitchFamily="34" charset="0"/>
              </a:rPr>
            </a:br>
            <a:r>
              <a:rPr lang="pt-PT" dirty="0">
                <a:solidFill>
                  <a:srgbClr val="000000"/>
                </a:solidFill>
                <a:latin typeface="Trebuchet MS" panose="020B0603020202020204" pitchFamily="34" charset="0"/>
              </a:rPr>
              <a:t>Tel. : +351 </a:t>
            </a:r>
            <a:r>
              <a:rPr lang="pt-PT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220413175 / +351 220413167</a:t>
            </a:r>
            <a:endParaRPr lang="pt-PT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522747" y="10003601"/>
            <a:ext cx="9060871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SECRETARIADO</a:t>
            </a:r>
          </a:p>
          <a:p>
            <a:r>
              <a:rPr lang="pt-PT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Paula Lima</a:t>
            </a:r>
            <a:endParaRPr lang="pt-PT" b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pt-PT" dirty="0">
                <a:solidFill>
                  <a:srgbClr val="000000"/>
                </a:solidFill>
                <a:latin typeface="Trebuchet MS" panose="020B0603020202020204" pitchFamily="34" charset="0"/>
              </a:rPr>
              <a:t>Departamento de Engenharia </a:t>
            </a:r>
            <a:r>
              <a:rPr lang="pt-PT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de Minas</a:t>
            </a:r>
          </a:p>
          <a:p>
            <a:r>
              <a:rPr lang="pt-PT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E-mail</a:t>
            </a:r>
            <a:r>
              <a:rPr lang="pt-PT" dirty="0">
                <a:solidFill>
                  <a:srgbClr val="000000"/>
                </a:solidFill>
                <a:latin typeface="Trebuchet MS" panose="020B0603020202020204" pitchFamily="34" charset="0"/>
              </a:rPr>
              <a:t>: </a:t>
            </a:r>
            <a:r>
              <a:rPr lang="pt-PT" b="1" u="sng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plima@fe.up.pt / minas@fe.up.pt</a:t>
            </a:r>
            <a:r>
              <a:rPr lang="pt-PT" b="1" dirty="0">
                <a:solidFill>
                  <a:srgbClr val="000000"/>
                </a:solidFill>
                <a:latin typeface="Trebuchet MS" panose="020B0603020202020204" pitchFamily="34" charset="0"/>
              </a:rPr>
              <a:t/>
            </a:r>
            <a:br>
              <a:rPr lang="pt-PT" b="1" dirty="0">
                <a:solidFill>
                  <a:srgbClr val="000000"/>
                </a:solidFill>
                <a:latin typeface="Trebuchet MS" panose="020B0603020202020204" pitchFamily="34" charset="0"/>
              </a:rPr>
            </a:br>
            <a:r>
              <a:rPr lang="pt-PT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Tel</a:t>
            </a:r>
            <a:r>
              <a:rPr lang="pt-PT" dirty="0">
                <a:solidFill>
                  <a:srgbClr val="000000"/>
                </a:solidFill>
                <a:latin typeface="Trebuchet MS" panose="020B0603020202020204" pitchFamily="34" charset="0"/>
              </a:rPr>
              <a:t>. : +351 </a:t>
            </a:r>
            <a:r>
              <a:rPr lang="pt-PT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220413163</a:t>
            </a:r>
            <a:endParaRPr lang="pt-PT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9" b="18821"/>
          <a:stretch/>
        </p:blipFill>
        <p:spPr>
          <a:xfrm>
            <a:off x="14165658" y="3255909"/>
            <a:ext cx="8733827" cy="6124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3" t="10765" r="13025" b="8518"/>
          <a:stretch/>
        </p:blipFill>
        <p:spPr>
          <a:xfrm rot="10800000">
            <a:off x="3210989" y="3194778"/>
            <a:ext cx="8852144" cy="608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2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5921216" y="1589150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sp>
        <p:nvSpPr>
          <p:cNvPr id="36" name="Rectangle 4"/>
          <p:cNvSpPr txBox="1"/>
          <p:nvPr/>
        </p:nvSpPr>
        <p:spPr>
          <a:xfrm>
            <a:off x="2638380" y="3077370"/>
            <a:ext cx="21080070" cy="2862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5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PT" dirty="0" smtClean="0"/>
              <a:t>O papel dos </a:t>
            </a:r>
            <a:r>
              <a:rPr lang="pt-PT" dirty="0" smtClean="0"/>
              <a:t>Engenheiros </a:t>
            </a:r>
            <a:r>
              <a:rPr lang="pt-PT" dirty="0" smtClean="0"/>
              <a:t>de </a:t>
            </a:r>
            <a:r>
              <a:rPr lang="pt-PT" dirty="0" smtClean="0"/>
              <a:t>Minas  e </a:t>
            </a:r>
            <a:r>
              <a:rPr lang="pt-PT" dirty="0" err="1" smtClean="0"/>
              <a:t>Geo-Ambiente</a:t>
            </a:r>
            <a:r>
              <a:rPr lang="pt-PT" dirty="0" smtClean="0"/>
              <a:t> na </a:t>
            </a:r>
            <a:r>
              <a:rPr lang="pt-PT" dirty="0" smtClean="0"/>
              <a:t>sociedade</a:t>
            </a:r>
            <a:endParaRPr dirty="0"/>
          </a:p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PT" dirty="0" smtClean="0"/>
              <a:t>Praticamente tudo o que precisamos no nosso dia-a-dia tem nos é fornecido pelos recursos minerais. </a:t>
            </a:r>
            <a:r>
              <a:rPr lang="pt-BR" dirty="0"/>
              <a:t>Tudo o que não podemos cultivar no solo ou </a:t>
            </a:r>
            <a:r>
              <a:rPr lang="pt-BR" dirty="0" smtClean="0"/>
              <a:t>pescar no </a:t>
            </a:r>
            <a:r>
              <a:rPr lang="pt-BR" dirty="0"/>
              <a:t>mar é </a:t>
            </a:r>
            <a:r>
              <a:rPr lang="pt-BR" dirty="0" smtClean="0"/>
              <a:t>minerado</a:t>
            </a:r>
            <a:r>
              <a:rPr lang="pt-BR" dirty="0"/>
              <a:t>. </a:t>
            </a:r>
            <a:endParaRPr lang="pt-BR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12" y="6749625"/>
            <a:ext cx="3886200" cy="2914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205" y="6359304"/>
            <a:ext cx="4837462" cy="3371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72463">
            <a:off x="4563915" y="10491231"/>
            <a:ext cx="8704898" cy="3052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8967" t="11270" r="6089"/>
          <a:stretch/>
        </p:blipFill>
        <p:spPr>
          <a:xfrm>
            <a:off x="15261160" y="6359304"/>
            <a:ext cx="8188037" cy="340089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E3E3E3"/>
              </a:clrFrom>
              <a:clrTo>
                <a:srgbClr val="E3E3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r="12123"/>
          <a:stretch/>
        </p:blipFill>
        <p:spPr>
          <a:xfrm>
            <a:off x="1023881" y="7677860"/>
            <a:ext cx="3007489" cy="4703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59925" y="10029535"/>
            <a:ext cx="5735574" cy="3454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8115913" y="1180699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sp>
        <p:nvSpPr>
          <p:cNvPr id="36" name="Rectangle 4"/>
          <p:cNvSpPr txBox="1"/>
          <p:nvPr/>
        </p:nvSpPr>
        <p:spPr>
          <a:xfrm>
            <a:off x="1689147" y="3374187"/>
            <a:ext cx="21894471" cy="3670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5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PT" dirty="0" smtClean="0"/>
              <a:t>O papel dos </a:t>
            </a:r>
            <a:r>
              <a:rPr lang="pt-PT" dirty="0" smtClean="0"/>
              <a:t>Engenheiros </a:t>
            </a:r>
            <a:r>
              <a:rPr lang="pt-PT" dirty="0" smtClean="0"/>
              <a:t>de </a:t>
            </a:r>
            <a:r>
              <a:rPr lang="pt-PT" dirty="0" smtClean="0"/>
              <a:t>Minas  e </a:t>
            </a:r>
            <a:r>
              <a:rPr lang="pt-PT" dirty="0" err="1" smtClean="0"/>
              <a:t>Geo-Ambiente</a:t>
            </a:r>
            <a:r>
              <a:rPr lang="pt-PT" dirty="0" smtClean="0"/>
              <a:t> na </a:t>
            </a:r>
            <a:r>
              <a:rPr lang="pt-PT" dirty="0" smtClean="0"/>
              <a:t>sociedade</a:t>
            </a:r>
            <a:endParaRPr dirty="0"/>
          </a:p>
          <a:p>
            <a:pPr algn="just">
              <a:lnSpc>
                <a:spcPct val="150000"/>
              </a:lnSpc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BR" dirty="0" smtClean="0"/>
              <a:t>Os engenheiros de minas e geo-ambiente são quadros superiores, profissionalmente </a:t>
            </a:r>
            <a:r>
              <a:rPr lang="pt-BR" dirty="0"/>
              <a:t>competentes e habilitados para compreenderem, conceberem, projetarem e implementarem soluções técnicas otimizadas nas áreas </a:t>
            </a:r>
            <a:r>
              <a:rPr lang="pt-BR" dirty="0" smtClean="0"/>
              <a:t>da: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5208" y="7255714"/>
            <a:ext cx="10138410" cy="4583430"/>
          </a:xfrm>
          <a:prstGeom prst="rect">
            <a:avLst/>
          </a:prstGeom>
        </p:spPr>
      </p:pic>
      <p:sp>
        <p:nvSpPr>
          <p:cNvPr id="13" name="Rectangle 4"/>
          <p:cNvSpPr txBox="1"/>
          <p:nvPr/>
        </p:nvSpPr>
        <p:spPr>
          <a:xfrm>
            <a:off x="2638379" y="7255714"/>
            <a:ext cx="11701075" cy="4131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BR" dirty="0" smtClean="0"/>
              <a:t>- Prospeção</a:t>
            </a:r>
            <a:r>
              <a:rPr lang="pt-BR" dirty="0"/>
              <a:t>, </a:t>
            </a:r>
            <a:endParaRPr lang="pt-BR" dirty="0" smtClean="0"/>
          </a:p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BR" dirty="0" smtClean="0"/>
              <a:t>- Exploração,</a:t>
            </a:r>
          </a:p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BR" dirty="0" smtClean="0"/>
              <a:t>- Processamento mineral,</a:t>
            </a:r>
          </a:p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BR" dirty="0" smtClean="0"/>
              <a:t>- Geo-Ambiente -  preservação, recuperação </a:t>
            </a:r>
            <a:r>
              <a:rPr lang="pt-BR" dirty="0"/>
              <a:t>e sustentabilidade </a:t>
            </a:r>
            <a:r>
              <a:rPr lang="pt-BR" dirty="0" smtClean="0"/>
              <a:t>ambiental.</a:t>
            </a:r>
          </a:p>
        </p:txBody>
      </p:sp>
    </p:spTree>
    <p:extLst>
      <p:ext uri="{BB962C8B-B14F-4D97-AF65-F5344CB8AC3E}">
        <p14:creationId xmlns:p14="http://schemas.microsoft.com/office/powerpoint/2010/main" val="137662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7669308" y="1069009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sp>
        <p:nvSpPr>
          <p:cNvPr id="25" name="TextBox 2"/>
          <p:cNvSpPr txBox="1">
            <a:spLocks noChangeArrowheads="1"/>
          </p:cNvSpPr>
          <p:nvPr/>
        </p:nvSpPr>
        <p:spPr bwMode="auto">
          <a:xfrm>
            <a:off x="904908" y="12050778"/>
            <a:ext cx="22569738" cy="1323439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PT" altLang="pt-PT" sz="4000" b="1" dirty="0">
                <a:solidFill>
                  <a:srgbClr val="C00000"/>
                </a:solidFill>
                <a:latin typeface="Trebuchet MS" panose="020B0603020202020204" pitchFamily="34" charset="0"/>
                <a:cs typeface="Aharoni" pitchFamily="2" charset="0"/>
              </a:rPr>
              <a:t>Possibilidade de frequentar um semestre do </a:t>
            </a:r>
            <a:r>
              <a:rPr lang="pt-PT" altLang="pt-PT" sz="4000" b="1" dirty="0" smtClean="0">
                <a:solidFill>
                  <a:srgbClr val="C00000"/>
                </a:solidFill>
                <a:latin typeface="Trebuchet MS" panose="020B0603020202020204" pitchFamily="34" charset="0"/>
                <a:cs typeface="Aharoni" pitchFamily="2" charset="0"/>
              </a:rPr>
              <a:t>1º ciclo e do 2º ciclo </a:t>
            </a:r>
            <a:r>
              <a:rPr lang="pt-PT" altLang="pt-PT" sz="4000" b="1" dirty="0">
                <a:solidFill>
                  <a:srgbClr val="C00000"/>
                </a:solidFill>
                <a:latin typeface="Trebuchet MS" panose="020B0603020202020204" pitchFamily="34" charset="0"/>
                <a:cs typeface="Aharoni" pitchFamily="2" charset="0"/>
              </a:rPr>
              <a:t>noutra escola, no âmbito dos programas de mobilidade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966337" y="3194778"/>
            <a:ext cx="17153257" cy="7322829"/>
            <a:chOff x="2966337" y="3194778"/>
            <a:chExt cx="17153257" cy="7322829"/>
          </a:xfrm>
        </p:grpSpPr>
        <p:sp>
          <p:nvSpPr>
            <p:cNvPr id="19" name="Rectangle 27"/>
            <p:cNvSpPr/>
            <p:nvPr/>
          </p:nvSpPr>
          <p:spPr>
            <a:xfrm>
              <a:off x="3983774" y="3194778"/>
              <a:ext cx="8206003" cy="66470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pt-PT" sz="1662" dirty="0">
                <a:solidFill>
                  <a:prstClr val="white"/>
                </a:solidFill>
              </a:endParaRPr>
            </a:p>
          </p:txBody>
        </p:sp>
        <p:cxnSp>
          <p:nvCxnSpPr>
            <p:cNvPr id="35" name="Elbow Connector 34"/>
            <p:cNvCxnSpPr>
              <a:stCxn id="18" idx="2"/>
              <a:endCxn id="24" idx="2"/>
            </p:cNvCxnSpPr>
            <p:nvPr/>
          </p:nvCxnSpPr>
          <p:spPr>
            <a:xfrm rot="16200000" flipH="1">
              <a:off x="12807596" y="6804061"/>
              <a:ext cx="1042037" cy="6385053"/>
            </a:xfrm>
            <a:prstGeom prst="bentConnector3">
              <a:avLst>
                <a:gd name="adj1" fmla="val 148645"/>
              </a:avLst>
            </a:prstGeom>
            <a:noFill/>
            <a:ln w="95250" cap="flat">
              <a:solidFill>
                <a:schemeClr val="tx2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4371620" y="3751601"/>
              <a:ext cx="3227957" cy="29230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pt-PT" altLang="pt-PT" sz="4000" dirty="0">
                  <a:solidFill>
                    <a:srgbClr val="000000"/>
                  </a:solidFill>
                  <a:latin typeface="Trebuchet MS" panose="020B0603020202020204" pitchFamily="34" charset="0"/>
                  <a:cs typeface="Aharoni" pitchFamily="2" charset="0"/>
                </a:rPr>
                <a:t>1º ano</a:t>
              </a: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pt-PT" altLang="pt-PT" sz="4000" dirty="0">
                  <a:solidFill>
                    <a:srgbClr val="000000"/>
                  </a:solidFill>
                  <a:latin typeface="Trebuchet MS" panose="020B0603020202020204" pitchFamily="34" charset="0"/>
                  <a:cs typeface="Aharoni" pitchFamily="2" charset="0"/>
                </a:rPr>
                <a:t>2º ano</a:t>
              </a: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pt-PT" altLang="pt-PT" sz="4000" dirty="0">
                  <a:solidFill>
                    <a:srgbClr val="000000"/>
                  </a:solidFill>
                  <a:latin typeface="Trebuchet MS" panose="020B0603020202020204" pitchFamily="34" charset="0"/>
                  <a:cs typeface="Aharoni" pitchFamily="2" charset="0"/>
                </a:rPr>
                <a:t>3º ano</a:t>
              </a:r>
            </a:p>
          </p:txBody>
        </p:sp>
        <p:sp>
          <p:nvSpPr>
            <p:cNvPr id="15" name="TextBox 2"/>
            <p:cNvSpPr txBox="1">
              <a:spLocks noChangeArrowheads="1"/>
            </p:cNvSpPr>
            <p:nvPr/>
          </p:nvSpPr>
          <p:spPr bwMode="auto">
            <a:xfrm>
              <a:off x="4371620" y="7519843"/>
              <a:ext cx="3227958" cy="1980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pt-PT" altLang="pt-PT" sz="4000" dirty="0">
                  <a:solidFill>
                    <a:srgbClr val="000000"/>
                  </a:solidFill>
                  <a:latin typeface="Trebuchet MS" panose="020B0603020202020204" pitchFamily="34" charset="0"/>
                  <a:cs typeface="Aharoni" pitchFamily="2" charset="0"/>
                </a:rPr>
                <a:t>1º ano</a:t>
              </a: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pt-PT" altLang="pt-PT" sz="4000" dirty="0">
                  <a:solidFill>
                    <a:srgbClr val="000000"/>
                  </a:solidFill>
                  <a:latin typeface="Trebuchet MS" panose="020B0603020202020204" pitchFamily="34" charset="0"/>
                  <a:cs typeface="Aharoni" pitchFamily="2" charset="0"/>
                </a:rPr>
                <a:t>2º </a:t>
              </a:r>
              <a:r>
                <a:rPr lang="pt-PT" altLang="pt-PT" sz="4000" dirty="0" smtClean="0">
                  <a:solidFill>
                    <a:srgbClr val="000000"/>
                  </a:solidFill>
                  <a:latin typeface="Trebuchet MS" panose="020B0603020202020204" pitchFamily="34" charset="0"/>
                  <a:cs typeface="Aharoni" pitchFamily="2" charset="0"/>
                </a:rPr>
                <a:t>ano</a:t>
              </a:r>
              <a:endParaRPr lang="pt-PT" altLang="pt-PT" sz="4000" dirty="0">
                <a:solidFill>
                  <a:srgbClr val="000000"/>
                </a:solidFill>
                <a:latin typeface="Trebuchet MS" panose="020B0603020202020204" pitchFamily="34" charset="0"/>
                <a:cs typeface="Aharoni" pitchFamily="2" charset="0"/>
              </a:endParaRPr>
            </a:p>
          </p:txBody>
        </p:sp>
        <p:sp>
          <p:nvSpPr>
            <p:cNvPr id="16" name="TextBox 2"/>
            <p:cNvSpPr txBox="1"/>
            <p:nvPr/>
          </p:nvSpPr>
          <p:spPr>
            <a:xfrm>
              <a:off x="2966337" y="3983538"/>
              <a:ext cx="1107996" cy="5539367"/>
            </a:xfrm>
            <a:prstGeom prst="rect">
              <a:avLst/>
            </a:prstGeom>
            <a:noFill/>
          </p:spPr>
          <p:txBody>
            <a:bodyPr vert="vert270" wrap="square" anchor="ctr">
              <a:spAutoFit/>
            </a:bodyPr>
            <a:lstStyle/>
            <a:p>
              <a:pPr algn="ctr" eaLnBrk="1" hangingPunct="1">
                <a:lnSpc>
                  <a:spcPct val="150000"/>
                </a:lnSpc>
                <a:defRPr/>
              </a:pPr>
              <a:r>
                <a:rPr lang="pt-PT" sz="4000" b="1" cap="small" dirty="0" smtClean="0">
                  <a:solidFill>
                    <a:schemeClr val="tx2">
                      <a:lumMod val="50000"/>
                    </a:schemeClr>
                  </a:solidFill>
                  <a:latin typeface="Trebuchet MS" panose="020B0603020202020204" pitchFamily="34" charset="0"/>
                </a:rPr>
                <a:t>Perfil de Continuidade</a:t>
              </a:r>
              <a:endParaRPr lang="pt-PT" sz="4000" b="1" cap="small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8332487" y="3751600"/>
              <a:ext cx="3608239" cy="279733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pt-PT" altLang="pt-PT" sz="1200" dirty="0" smtClean="0">
                <a:solidFill>
                  <a:srgbClr val="682800"/>
                </a:solidFill>
                <a:latin typeface="Trebuchet MS" panose="020B0603020202020204" pitchFamily="34" charset="0"/>
                <a:cs typeface="Aharoni" pitchFamily="2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pt-PT" altLang="pt-PT" sz="4000" dirty="0" smtClean="0">
                  <a:solidFill>
                    <a:srgbClr val="682800"/>
                  </a:solidFill>
                  <a:latin typeface="Trebuchet MS" panose="020B0603020202020204" pitchFamily="34" charset="0"/>
                  <a:cs typeface="Aharoni" pitchFamily="2" charset="0"/>
                </a:rPr>
                <a:t>1º </a:t>
              </a:r>
              <a:r>
                <a:rPr lang="pt-PT" altLang="pt-PT" sz="4000" dirty="0">
                  <a:solidFill>
                    <a:srgbClr val="682800"/>
                  </a:solidFill>
                  <a:latin typeface="Trebuchet MS" panose="020B0603020202020204" pitchFamily="34" charset="0"/>
                  <a:cs typeface="Aharoni" pitchFamily="2" charset="0"/>
                </a:rPr>
                <a:t>CICLO</a:t>
              </a:r>
            </a:p>
            <a:p>
              <a:pPr algn="ctr" eaLnBrk="1" hangingPunct="1">
                <a:lnSpc>
                  <a:spcPct val="200000"/>
                </a:lnSpc>
                <a:spcBef>
                  <a:spcPct val="0"/>
                </a:spcBef>
                <a:buFontTx/>
                <a:buNone/>
              </a:pPr>
              <a:r>
                <a:rPr lang="pt-PT" altLang="pt-PT" sz="4000" dirty="0">
                  <a:solidFill>
                    <a:srgbClr val="682800"/>
                  </a:solidFill>
                  <a:latin typeface="Trebuchet MS" panose="020B0603020202020204" pitchFamily="34" charset="0"/>
                  <a:cs typeface="Aharoni" pitchFamily="2" charset="0"/>
                </a:rPr>
                <a:t>(180 ECTS</a:t>
              </a:r>
              <a:r>
                <a:rPr lang="pt-PT" altLang="pt-PT" sz="4000" dirty="0" smtClean="0">
                  <a:solidFill>
                    <a:srgbClr val="682800"/>
                  </a:solidFill>
                  <a:latin typeface="Trebuchet MS" panose="020B0603020202020204" pitchFamily="34" charset="0"/>
                  <a:cs typeface="Aharoni" pitchFamily="2" charset="0"/>
                </a:rPr>
                <a:t>)</a:t>
              </a:r>
            </a:p>
            <a:p>
              <a:pPr algn="ctr" eaLnBrk="1" hangingPunct="1">
                <a:lnSpc>
                  <a:spcPct val="200000"/>
                </a:lnSpc>
                <a:spcBef>
                  <a:spcPct val="0"/>
                </a:spcBef>
                <a:buFontTx/>
                <a:buNone/>
              </a:pPr>
              <a:endParaRPr lang="pt-PT" altLang="pt-PT" sz="1800" dirty="0">
                <a:solidFill>
                  <a:srgbClr val="682800"/>
                </a:solidFill>
                <a:latin typeface="Trebuchet MS" panose="020B0603020202020204" pitchFamily="34" charset="0"/>
                <a:cs typeface="Aharoni" pitchFamily="2" charset="0"/>
              </a:endParaRPr>
            </a:p>
          </p:txBody>
        </p:sp>
        <p:sp>
          <p:nvSpPr>
            <p:cNvPr id="18" name="TextBox 2"/>
            <p:cNvSpPr txBox="1">
              <a:spLocks noChangeArrowheads="1"/>
            </p:cNvSpPr>
            <p:nvPr/>
          </p:nvSpPr>
          <p:spPr bwMode="auto">
            <a:xfrm>
              <a:off x="8332488" y="7495433"/>
              <a:ext cx="3607200" cy="19801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pt-PT" altLang="pt-PT" sz="4000" dirty="0" smtClean="0">
                  <a:solidFill>
                    <a:srgbClr val="682800"/>
                  </a:solidFill>
                  <a:latin typeface="Trebuchet MS" panose="020B0603020202020204" pitchFamily="34" charset="0"/>
                  <a:cs typeface="Aharoni" pitchFamily="2" charset="0"/>
                </a:rPr>
                <a:t>2º </a:t>
              </a:r>
              <a:r>
                <a:rPr lang="pt-PT" altLang="pt-PT" sz="4000" dirty="0">
                  <a:solidFill>
                    <a:srgbClr val="682800"/>
                  </a:solidFill>
                  <a:latin typeface="Trebuchet MS" panose="020B0603020202020204" pitchFamily="34" charset="0"/>
                  <a:cs typeface="Aharoni" pitchFamily="2" charset="0"/>
                </a:rPr>
                <a:t>CICLO</a:t>
              </a:r>
            </a:p>
            <a:p>
              <a:pPr algn="ctr" eaLnBrk="1" hangingPunct="1">
                <a:lnSpc>
                  <a:spcPct val="200000"/>
                </a:lnSpc>
                <a:spcBef>
                  <a:spcPct val="0"/>
                </a:spcBef>
                <a:buFontTx/>
                <a:buNone/>
              </a:pPr>
              <a:r>
                <a:rPr lang="pt-PT" altLang="pt-PT" sz="4000" dirty="0">
                  <a:solidFill>
                    <a:srgbClr val="682800"/>
                  </a:solidFill>
                  <a:latin typeface="Trebuchet MS" panose="020B0603020202020204" pitchFamily="34" charset="0"/>
                  <a:cs typeface="Aharoni" pitchFamily="2" charset="0"/>
                </a:rPr>
                <a:t>(</a:t>
              </a:r>
              <a:r>
                <a:rPr lang="pt-PT" altLang="pt-PT" sz="4000" dirty="0" smtClean="0">
                  <a:solidFill>
                    <a:srgbClr val="682800"/>
                  </a:solidFill>
                  <a:latin typeface="Trebuchet MS" panose="020B0603020202020204" pitchFamily="34" charset="0"/>
                  <a:cs typeface="Aharoni" pitchFamily="2" charset="0"/>
                </a:rPr>
                <a:t>120 </a:t>
              </a:r>
              <a:r>
                <a:rPr lang="pt-PT" altLang="pt-PT" sz="4000" dirty="0">
                  <a:solidFill>
                    <a:srgbClr val="682800"/>
                  </a:solidFill>
                  <a:latin typeface="Trebuchet MS" panose="020B0603020202020204" pitchFamily="34" charset="0"/>
                  <a:cs typeface="Aharoni" pitchFamily="2" charset="0"/>
                </a:rPr>
                <a:t>ECTS)</a:t>
              </a:r>
            </a:p>
          </p:txBody>
        </p:sp>
        <p:sp>
          <p:nvSpPr>
            <p:cNvPr id="23" name="TextBox 2"/>
            <p:cNvSpPr txBox="1">
              <a:spLocks noChangeArrowheads="1"/>
            </p:cNvSpPr>
            <p:nvPr/>
          </p:nvSpPr>
          <p:spPr bwMode="auto">
            <a:xfrm>
              <a:off x="12922688" y="4885474"/>
              <a:ext cx="7196906" cy="1351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pt-PT" altLang="pt-PT" sz="4000" b="1" dirty="0" smtClean="0">
                  <a:solidFill>
                    <a:srgbClr val="0563C1"/>
                  </a:solidFill>
                  <a:latin typeface="Trebuchet MS" panose="020B0603020202020204" pitchFamily="34" charset="0"/>
                </a:rPr>
                <a:t>Licenciado </a:t>
              </a:r>
              <a:r>
                <a:rPr lang="pt-PT" altLang="pt-PT" sz="4000" b="1" dirty="0">
                  <a:solidFill>
                    <a:srgbClr val="0563C1"/>
                  </a:solidFill>
                  <a:latin typeface="Trebuchet MS" panose="020B0603020202020204" pitchFamily="34" charset="0"/>
                </a:rPr>
                <a:t>em </a:t>
              </a:r>
              <a:r>
                <a:rPr lang="pt-PT" altLang="pt-PT" sz="4000" b="1" dirty="0" smtClean="0">
                  <a:solidFill>
                    <a:srgbClr val="0563C1"/>
                  </a:solidFill>
                  <a:latin typeface="Trebuchet MS" panose="020B0603020202020204" pitchFamily="34" charset="0"/>
                </a:rPr>
                <a:t>Engenharia de Minas e </a:t>
              </a:r>
              <a:r>
                <a:rPr lang="pt-PT" altLang="pt-PT" sz="4000" b="1" dirty="0" err="1" smtClean="0">
                  <a:solidFill>
                    <a:srgbClr val="0563C1"/>
                  </a:solidFill>
                  <a:latin typeface="Trebuchet MS" panose="020B0603020202020204" pitchFamily="34" charset="0"/>
                </a:rPr>
                <a:t>Geo-Ambiente</a:t>
              </a:r>
              <a:endParaRPr lang="pt-PT" altLang="pt-PT" sz="4000" b="1" dirty="0">
                <a:solidFill>
                  <a:srgbClr val="0563C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4" name="TextBox 2"/>
            <p:cNvSpPr txBox="1">
              <a:spLocks noChangeArrowheads="1"/>
            </p:cNvSpPr>
            <p:nvPr/>
          </p:nvSpPr>
          <p:spPr bwMode="auto">
            <a:xfrm>
              <a:off x="12922688" y="9166085"/>
              <a:ext cx="7196906" cy="1351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pt-PT" altLang="pt-PT" sz="4000" b="1" dirty="0" smtClean="0">
                  <a:solidFill>
                    <a:srgbClr val="0563C1"/>
                  </a:solidFill>
                  <a:latin typeface="Trebuchet MS" panose="020B0603020202020204" pitchFamily="34" charset="0"/>
                </a:rPr>
                <a:t>Mestre </a:t>
              </a:r>
              <a:r>
                <a:rPr lang="pt-PT" altLang="pt-PT" sz="4000" b="1" dirty="0">
                  <a:solidFill>
                    <a:srgbClr val="0563C1"/>
                  </a:solidFill>
                  <a:latin typeface="Trebuchet MS" panose="020B0603020202020204" pitchFamily="34" charset="0"/>
                </a:rPr>
                <a:t>em </a:t>
              </a:r>
              <a:r>
                <a:rPr lang="pt-PT" altLang="pt-PT" sz="4000" b="1" dirty="0" smtClean="0">
                  <a:solidFill>
                    <a:srgbClr val="0563C1"/>
                  </a:solidFill>
                  <a:latin typeface="Trebuchet MS" panose="020B0603020202020204" pitchFamily="34" charset="0"/>
                </a:rPr>
                <a:t>Engenharia de Minas e </a:t>
              </a:r>
              <a:r>
                <a:rPr lang="pt-PT" altLang="pt-PT" sz="4000" b="1" dirty="0" err="1" smtClean="0">
                  <a:solidFill>
                    <a:srgbClr val="0563C1"/>
                  </a:solidFill>
                  <a:latin typeface="Trebuchet MS" panose="020B0603020202020204" pitchFamily="34" charset="0"/>
                </a:rPr>
                <a:t>Geo-Ambiente</a:t>
              </a:r>
              <a:endParaRPr lang="pt-PT" altLang="pt-PT" sz="4000" b="1" dirty="0">
                <a:solidFill>
                  <a:srgbClr val="0563C1"/>
                </a:solidFill>
                <a:latin typeface="Trebuchet MS" panose="020B0603020202020204" pitchFamily="34" charset="0"/>
              </a:endParaRPr>
            </a:p>
          </p:txBody>
        </p:sp>
        <p:cxnSp>
          <p:nvCxnSpPr>
            <p:cNvPr id="6" name="Elbow Connector 5"/>
            <p:cNvCxnSpPr>
              <a:stCxn id="17" idx="2"/>
              <a:endCxn id="23" idx="2"/>
            </p:cNvCxnSpPr>
            <p:nvPr/>
          </p:nvCxnSpPr>
          <p:spPr>
            <a:xfrm rot="5400000" flipH="1" flipV="1">
              <a:off x="13172903" y="3200700"/>
              <a:ext cx="311941" cy="6384534"/>
            </a:xfrm>
            <a:prstGeom prst="bentConnector3">
              <a:avLst>
                <a:gd name="adj1" fmla="val -74838"/>
              </a:avLst>
            </a:prstGeom>
            <a:noFill/>
            <a:ln w="95250" cap="flat">
              <a:solidFill>
                <a:schemeClr val="tx2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Elbow Connector 29"/>
            <p:cNvCxnSpPr>
              <a:endCxn id="18" idx="0"/>
            </p:cNvCxnSpPr>
            <p:nvPr/>
          </p:nvCxnSpPr>
          <p:spPr>
            <a:xfrm rot="5400000">
              <a:off x="9692934" y="7052412"/>
              <a:ext cx="886309" cy="12700"/>
            </a:xfrm>
            <a:prstGeom prst="bentConnector3">
              <a:avLst>
                <a:gd name="adj1" fmla="val 50000"/>
              </a:avLst>
            </a:prstGeom>
            <a:noFill/>
            <a:ln w="95250" cap="flat">
              <a:solidFill>
                <a:schemeClr val="tx2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Pentagon 30"/>
            <p:cNvSpPr/>
            <p:nvPr/>
          </p:nvSpPr>
          <p:spPr>
            <a:xfrm>
              <a:off x="7599576" y="3751601"/>
              <a:ext cx="732911" cy="2923060"/>
            </a:xfrm>
            <a:prstGeom prst="homePlate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5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41" name="Pentagon 40"/>
            <p:cNvSpPr/>
            <p:nvPr/>
          </p:nvSpPr>
          <p:spPr>
            <a:xfrm>
              <a:off x="7599576" y="7521690"/>
              <a:ext cx="774871" cy="1979992"/>
            </a:xfrm>
            <a:prstGeom prst="homePlate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5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83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7669308" y="822488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1910" y="10014643"/>
            <a:ext cx="2231708" cy="2718911"/>
          </a:xfrm>
          <a:prstGeom prst="rect">
            <a:avLst/>
          </a:prstGeom>
        </p:spPr>
      </p:pic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5032014" y="2822864"/>
            <a:ext cx="14885735" cy="10680995"/>
            <a:chOff x="523009" y="2271712"/>
            <a:chExt cx="11734800" cy="842010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109" y="2271712"/>
              <a:ext cx="11696700" cy="3057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109" y="5329237"/>
              <a:ext cx="11525250" cy="265747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3009" y="7986712"/>
              <a:ext cx="11601450" cy="2705100"/>
            </a:xfrm>
            <a:prstGeom prst="rect">
              <a:avLst/>
            </a:prstGeom>
          </p:spPr>
        </p:pic>
      </p:grpSp>
      <p:sp>
        <p:nvSpPr>
          <p:cNvPr id="33" name="Rectangle 4"/>
          <p:cNvSpPr txBox="1"/>
          <p:nvPr/>
        </p:nvSpPr>
        <p:spPr>
          <a:xfrm>
            <a:off x="10386030" y="1511303"/>
            <a:ext cx="6829444" cy="124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5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PT" dirty="0" smtClean="0"/>
              <a:t>Plano de estudos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02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5921216" y="1589150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5993372" y="4148386"/>
            <a:ext cx="14405872" cy="8625760"/>
            <a:chOff x="125667" y="722891"/>
            <a:chExt cx="8679280" cy="51968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r="885"/>
            <a:stretch/>
          </p:blipFill>
          <p:spPr>
            <a:xfrm>
              <a:off x="125667" y="722891"/>
              <a:ext cx="8545724" cy="519684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1061657" y="3221328"/>
              <a:ext cx="7743290" cy="2698403"/>
              <a:chOff x="1061657" y="3221328"/>
              <a:chExt cx="7743290" cy="2698403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4232953" y="3421294"/>
                <a:ext cx="3154166" cy="20548"/>
              </a:xfrm>
              <a:prstGeom prst="straightConnector1">
                <a:avLst/>
              </a:prstGeom>
              <a:ln w="41275">
                <a:solidFill>
                  <a:srgbClr val="5B9BD5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2"/>
              <p:cNvSpPr txBox="1">
                <a:spLocks noChangeArrowheads="1"/>
              </p:cNvSpPr>
              <p:nvPr/>
            </p:nvSpPr>
            <p:spPr bwMode="auto">
              <a:xfrm>
                <a:off x="7412799" y="3288110"/>
                <a:ext cx="1392148" cy="261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pt-PT" altLang="pt-PT" sz="1100" b="1" dirty="0" smtClean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</a:rPr>
                  <a:t>1105 / L236</a:t>
                </a:r>
                <a:endParaRPr lang="pt-PT" altLang="pt-PT" sz="11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412799" y="3221328"/>
                <a:ext cx="929812" cy="395174"/>
              </a:xfrm>
              <a:prstGeom prst="ellipse">
                <a:avLst/>
              </a:prstGeom>
              <a:noFill/>
              <a:ln w="3810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061657" y="4781287"/>
                <a:ext cx="2811700" cy="1138444"/>
              </a:xfrm>
              <a:prstGeom prst="ellipse">
                <a:avLst/>
              </a:prstGeom>
              <a:noFill/>
              <a:ln w="38100">
                <a:solidFill>
                  <a:srgbClr val="5B9B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1" name="Rectangle 4"/>
          <p:cNvSpPr txBox="1"/>
          <p:nvPr/>
        </p:nvSpPr>
        <p:spPr>
          <a:xfrm>
            <a:off x="5993372" y="2553299"/>
            <a:ext cx="16514794" cy="1246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5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PT" dirty="0" smtClean="0"/>
              <a:t>Na hora de fazer a candidatura ao Ensino superior…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45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5921216" y="1589150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sp>
        <p:nvSpPr>
          <p:cNvPr id="21" name="Rectangle 4"/>
          <p:cNvSpPr txBox="1"/>
          <p:nvPr/>
        </p:nvSpPr>
        <p:spPr>
          <a:xfrm>
            <a:off x="5993372" y="2553299"/>
            <a:ext cx="16514794" cy="1105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5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PT" dirty="0" smtClean="0"/>
              <a:t>Classificações dos últimos colocados</a:t>
            </a:r>
            <a:endParaRPr dirty="0"/>
          </a:p>
        </p:txBody>
      </p:sp>
      <p:graphicFrame>
        <p:nvGraphicFramePr>
          <p:cNvPr id="22" name="Char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544717"/>
              </p:ext>
            </p:extLst>
          </p:nvPr>
        </p:nvGraphicFramePr>
        <p:xfrm>
          <a:off x="3795206" y="3341871"/>
          <a:ext cx="16345043" cy="1076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99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5921216" y="1589150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sp>
        <p:nvSpPr>
          <p:cNvPr id="21" name="Rectangle 4"/>
          <p:cNvSpPr txBox="1"/>
          <p:nvPr/>
        </p:nvSpPr>
        <p:spPr>
          <a:xfrm>
            <a:off x="6867232" y="2733514"/>
            <a:ext cx="9239701" cy="1105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5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PT" dirty="0" smtClean="0">
                <a:solidFill>
                  <a:schemeClr val="tx2">
                    <a:lumMod val="50000"/>
                  </a:schemeClr>
                </a:solidFill>
              </a:rPr>
              <a:t>Empregabilidade = 100%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769" y="4183644"/>
            <a:ext cx="15092629" cy="90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2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47" y="-7328"/>
            <a:ext cx="5039061" cy="366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Engenharia Eletrotécnica…"/>
          <p:cNvSpPr txBox="1"/>
          <p:nvPr/>
        </p:nvSpPr>
        <p:spPr>
          <a:xfrm>
            <a:off x="7645752" y="949281"/>
            <a:ext cx="90409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4000"/>
              </a:lnSpc>
              <a:defRPr sz="4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/>
              <a:t>Engenharia</a:t>
            </a:r>
            <a:r>
              <a:rPr dirty="0"/>
              <a:t> </a:t>
            </a:r>
            <a:r>
              <a:rPr lang="pt-PT" dirty="0" smtClean="0"/>
              <a:t>de Minas e </a:t>
            </a:r>
            <a:r>
              <a:rPr lang="pt-PT" dirty="0" err="1" smtClean="0"/>
              <a:t>Geo-Ambiente</a:t>
            </a:r>
            <a:endParaRPr dirty="0"/>
          </a:p>
        </p:txBody>
      </p:sp>
      <p:grpSp>
        <p:nvGrpSpPr>
          <p:cNvPr id="291" name="Agrupar"/>
          <p:cNvGrpSpPr/>
          <p:nvPr/>
        </p:nvGrpSpPr>
        <p:grpSpPr>
          <a:xfrm>
            <a:off x="915058" y="846368"/>
            <a:ext cx="3281731" cy="1771682"/>
            <a:chOff x="0" y="0"/>
            <a:chExt cx="3281729" cy="1771681"/>
          </a:xfrm>
        </p:grpSpPr>
        <p:sp>
          <p:nvSpPr>
            <p:cNvPr id="287" name="Retângulo"/>
            <p:cNvSpPr/>
            <p:nvPr/>
          </p:nvSpPr>
          <p:spPr>
            <a:xfrm>
              <a:off x="0" y="0"/>
              <a:ext cx="2051278" cy="6421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8" name="Retângulo"/>
            <p:cNvSpPr/>
            <p:nvPr/>
          </p:nvSpPr>
          <p:spPr>
            <a:xfrm>
              <a:off x="0" y="688388"/>
              <a:ext cx="2629521" cy="50656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9" name="Retângulo"/>
            <p:cNvSpPr/>
            <p:nvPr/>
          </p:nvSpPr>
          <p:spPr>
            <a:xfrm>
              <a:off x="0" y="1241235"/>
              <a:ext cx="3221130" cy="50656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438337">
                <a:defRPr sz="2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0" name="TextBox 1"/>
            <p:cNvSpPr txBox="1"/>
            <p:nvPr/>
          </p:nvSpPr>
          <p:spPr>
            <a:xfrm>
              <a:off x="164913" y="111661"/>
              <a:ext cx="3116817" cy="1660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lnSpc>
                  <a:spcPts val="4200"/>
                </a:lnSpc>
                <a:defRPr sz="60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rPr sz="5500"/>
                <a:t>FEUP</a:t>
              </a:r>
              <a:r>
                <a:rPr sz="3000"/>
                <a:t/>
              </a:r>
              <a:br>
                <a:rPr sz="3000"/>
              </a:br>
              <a:r>
                <a:rPr sz="3300"/>
                <a:t>UM MUNDO</a:t>
              </a:r>
            </a:p>
            <a:p>
              <a:pPr defTabSz="457200">
                <a:lnSpc>
                  <a:spcPts val="4200"/>
                </a:lnSpc>
                <a:defRPr sz="3300" b="1"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À TUA ESPERA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428" y="931957"/>
            <a:ext cx="3383752" cy="1280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85" y="62346"/>
            <a:ext cx="1368266" cy="2346484"/>
          </a:xfrm>
          <a:prstGeom prst="rect">
            <a:avLst/>
          </a:prstGeom>
        </p:spPr>
      </p:pic>
      <p:sp>
        <p:nvSpPr>
          <p:cNvPr id="21" name="Rectangle 4"/>
          <p:cNvSpPr txBox="1"/>
          <p:nvPr/>
        </p:nvSpPr>
        <p:spPr>
          <a:xfrm>
            <a:off x="8932281" y="2004019"/>
            <a:ext cx="9239701" cy="1105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50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pt-PT" dirty="0" smtClean="0">
                <a:solidFill>
                  <a:schemeClr val="tx2">
                    <a:lumMod val="50000"/>
                  </a:schemeClr>
                </a:solidFill>
              </a:rPr>
              <a:t>Saídas profissionais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984" y="2916748"/>
            <a:ext cx="16703269" cy="113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7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562</Words>
  <Application>Microsoft Office PowerPoint</Application>
  <PresentationFormat>Custom</PresentationFormat>
  <Paragraphs>93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Aharoni</vt:lpstr>
      <vt:lpstr>Arial</vt:lpstr>
      <vt:lpstr>Helvetica</vt:lpstr>
      <vt:lpstr>Helvetica Neue</vt:lpstr>
      <vt:lpstr>Helvetica Neue Medium</vt:lpstr>
      <vt:lpstr>Trebuchet MS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Reviewer</cp:lastModifiedBy>
  <cp:revision>48</cp:revision>
  <dcterms:modified xsi:type="dcterms:W3CDTF">2022-07-22T08:46:23Z</dcterms:modified>
</cp:coreProperties>
</file>